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9" r:id="rId4"/>
    <p:sldId id="290" r:id="rId5"/>
    <p:sldId id="291" r:id="rId6"/>
    <p:sldId id="281" r:id="rId7"/>
    <p:sldId id="262" r:id="rId8"/>
    <p:sldId id="292" r:id="rId9"/>
    <p:sldId id="283" r:id="rId10"/>
    <p:sldId id="268" r:id="rId11"/>
    <p:sldId id="269" r:id="rId12"/>
    <p:sldId id="297" r:id="rId13"/>
    <p:sldId id="271" r:id="rId14"/>
    <p:sldId id="295" r:id="rId15"/>
    <p:sldId id="276" r:id="rId16"/>
    <p:sldId id="277" r:id="rId17"/>
    <p:sldId id="296" r:id="rId18"/>
    <p:sldId id="284" r:id="rId19"/>
    <p:sldId id="286" r:id="rId20"/>
    <p:sldId id="275" r:id="rId21"/>
    <p:sldId id="294" r:id="rId22"/>
    <p:sldId id="293" r:id="rId23"/>
    <p:sldId id="279" r:id="rId24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36" autoAdjust="0"/>
  </p:normalViewPr>
  <p:slideViewPr>
    <p:cSldViewPr snapToGrid="0">
      <p:cViewPr varScale="1">
        <p:scale>
          <a:sx n="58" d="100"/>
          <a:sy n="58" d="100"/>
        </p:scale>
        <p:origin x="240" y="56"/>
      </p:cViewPr>
      <p:guideLst/>
    </p:cSldViewPr>
  </p:slideViewPr>
  <p:outlineViewPr>
    <p:cViewPr>
      <p:scale>
        <a:sx n="33" d="100"/>
        <a:sy n="33" d="100"/>
      </p:scale>
      <p:origin x="0" y="-126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F17CF-4A60-44FD-8B9A-0B970AD08C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333792-E20D-4C0A-87CA-46720FA93F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FA7CA-478A-4793-81E8-8338E42CB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33BB6-AC76-494E-A5AD-ECB8474F6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5E2FE-2A1E-470D-9385-028AD7E9A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03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389A5-7592-42EC-8BEA-4E260995A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F8C7F1-A9D8-4717-BEFB-13B13F2C1D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86D21-33E1-4768-AB8E-C1FAA9C90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3233F-E205-4CB3-89F9-0995CB9E2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1C881-AB48-43D8-9F30-664039D73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0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F817BE-1795-4902-BF40-53341C262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2C233F-EE86-4C29-87EB-3F65AE378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F0992-8AF2-45E9-9CB9-AFC586012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5C4B5-ECA3-428F-9D3C-FF3AA79D1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7E1B2-FD0B-40D3-9A87-541C8B089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77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23B60-7C2F-4480-8123-FE2D0B685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58133-4678-4DFD-B084-A21210DAD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E3A65-8953-4A1F-B46A-0D9CDBC97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B5A9C-89E7-418F-A9D3-C7C24F22B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03551-1E41-42FA-B5FF-AF0BAB3C5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7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78BA0-2909-4349-B75D-83EA42D2A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7DF245-E18F-4929-8678-05AA14017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3D9A5-9587-4E9B-A529-69DBE8CF3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866C4-B005-4B6A-9DA6-2C2E5991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19A53-1A0C-44B3-BCAA-EE15A9A51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078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288FB-2A6D-4679-96F3-63450B2750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E6E32D-F620-466E-A650-7B49D70A2E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B7BA90-3C50-4608-8C22-64B67EEEF1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F6C17-2B96-4C9F-B335-99B27718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1214B-FAEB-46B1-8F50-21C5BB74E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A645EC-20FB-491F-B998-637A8DE8C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30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448E2-5BA6-4D84-9677-281C4CF71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A13E2-0AEB-426F-850C-3366E7630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D9BAD-6068-4EB2-BE21-32E73483A9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454117-BDD4-4F9E-8B02-A6832C1B2A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D7A372-82F8-4B45-8658-13918F1C2F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AAF8F5-8992-48D1-93BC-D73108F59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B81CB5-66C9-4892-A752-280E12269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0CB23B3-7D11-46BD-AB2A-32F86C6DD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3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A3854-F9E1-4E00-8971-D3EF0F3FF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403E60-94DF-4ADF-AABC-B57DEF38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961C35-F223-43F2-A2F5-80204167B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E126B9-AC3C-48D2-BB01-5A2FAA22B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01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44E5F1-4CD3-4C9D-A1C6-73C38DA58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B0D72C-7567-410A-90A1-1CAEAA28B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9703FE-E904-4BCB-86E3-1046BB2D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2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01ECE-0D34-4341-822D-414FFBBA5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1D007-700B-4A3A-BCE6-FB19F264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112656-0AF4-4C1E-8188-7041BF9F2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79F04-A471-4F70-928A-C621D7C34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B6D236-0D17-4CAA-B4BD-61590E827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569AD-591D-4AD2-8A3E-5FAE51BA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3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97CF6-CDA2-4C23-9613-F009D1842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0D174D-38CA-4FD2-8DD0-D9D18D0256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7DD23B-2D41-4EA5-BC70-F0299C85F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1C07C8-5ACD-4FA8-85C9-952441A96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B5FE8C-7740-440C-AD12-20136661F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F196CA-E465-4DB3-A35A-63D8AC09F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49B46D-086A-4068-9B0E-5CAD67D45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28A835-5B38-443B-9B5B-04BD1E404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66B6C-4DA7-4361-BA7C-836F86671C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21B1A-0DB6-4436-8B3D-9F803D0791AE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89D8F-5A74-4756-8E6B-DB181D097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7ADB-8CE3-4694-8E37-AC22A854F1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9808A-EA52-4781-9EC7-EB9488BBF2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74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70253-E69A-404E-9C4E-4CB73F5ACD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231" y="1266939"/>
            <a:ext cx="10719412" cy="3355727"/>
          </a:xfrm>
        </p:spPr>
        <p:txBody>
          <a:bodyPr>
            <a:normAutofit/>
          </a:bodyPr>
          <a:lstStyle/>
          <a:p>
            <a:r>
              <a:rPr lang="en-US" dirty="0"/>
              <a:t> Briefing</a:t>
            </a:r>
            <a:br>
              <a:rPr lang="en-US" dirty="0"/>
            </a:br>
            <a:r>
              <a:rPr lang="en-US" dirty="0"/>
              <a:t>on</a:t>
            </a:r>
            <a:br>
              <a:rPr lang="en-US" dirty="0"/>
            </a:br>
            <a:r>
              <a:rPr lang="en-US" dirty="0"/>
              <a:t>Attachment of 75</a:t>
            </a:r>
            <a:r>
              <a:rPr lang="en-US" baseline="30000" dirty="0"/>
              <a:t>th</a:t>
            </a:r>
            <a:r>
              <a:rPr lang="en-US" dirty="0"/>
              <a:t> FTC</a:t>
            </a:r>
          </a:p>
        </p:txBody>
      </p:sp>
    </p:spTree>
    <p:extLst>
      <p:ext uri="{BB962C8B-B14F-4D97-AF65-F5344CB8AC3E}">
        <p14:creationId xmlns:p14="http://schemas.microsoft.com/office/powerpoint/2010/main" val="4087667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71253-D825-4BF4-9AF1-66DAA6D7C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Participants’  Responsibilities under DCV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D3E00-74CB-4546-A419-F013248E6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b="1" dirty="0"/>
              <a:t>Identification of the Disadvantaged Citizen (Beggar Family);</a:t>
            </a:r>
          </a:p>
          <a:p>
            <a:pPr lvl="0"/>
            <a:r>
              <a:rPr lang="en-AU" b="1" dirty="0"/>
              <a:t>Participants may identify the disadvantaged family from his /her own village or during district/</a:t>
            </a:r>
            <a:r>
              <a:rPr lang="en-AU" b="1" dirty="0" err="1"/>
              <a:t>Upazila</a:t>
            </a:r>
            <a:r>
              <a:rPr lang="en-AU" b="1" dirty="0"/>
              <a:t> attachment. </a:t>
            </a:r>
            <a:endParaRPr lang="en-US" dirty="0"/>
          </a:p>
          <a:p>
            <a:pPr lvl="0"/>
            <a:r>
              <a:rPr lang="en-AU" b="1" dirty="0"/>
              <a:t>Visiting the family: bedroom, kitchen, toilets, area of their home, etc; </a:t>
            </a:r>
            <a:endParaRPr lang="en-US" dirty="0"/>
          </a:p>
          <a:p>
            <a:pPr lvl="0"/>
            <a:r>
              <a:rPr lang="en-AU" b="1" dirty="0"/>
              <a:t>Identifying the socioeconomic problems of the family and the </a:t>
            </a:r>
            <a:r>
              <a:rPr lang="en-US" b="1" dirty="0"/>
              <a:t>Root Causes of the problems </a:t>
            </a:r>
            <a:endParaRPr lang="en-US" dirty="0"/>
          </a:p>
          <a:p>
            <a:pPr lvl="0"/>
            <a:r>
              <a:rPr lang="en-US" b="1" dirty="0"/>
              <a:t>Inclusion of social safety net program;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808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064EC-5135-4075-A607-670929569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Participants’ Responsibilities ( cont’d)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F8BAD-5130-4AFE-B8C2-0B795A7D1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Classification of the problems (short-term, mid-term, and long-term);</a:t>
            </a:r>
            <a:endParaRPr lang="en-US" dirty="0"/>
          </a:p>
          <a:p>
            <a:pPr lvl="0"/>
            <a:r>
              <a:rPr lang="en-US" b="1" dirty="0"/>
              <a:t>Identification of instantly solvable problems;</a:t>
            </a:r>
            <a:endParaRPr lang="en-US" dirty="0"/>
          </a:p>
          <a:p>
            <a:pPr lvl="0"/>
            <a:r>
              <a:rPr lang="en-US" b="1" dirty="0"/>
              <a:t>Internalizing, growing empathy, and taking initiatives to solve the problem with the help of local authorities;</a:t>
            </a:r>
            <a:endParaRPr lang="en-US" dirty="0"/>
          </a:p>
          <a:p>
            <a:pPr lvl="0"/>
            <a:r>
              <a:rPr lang="en-US" b="1" dirty="0"/>
              <a:t>Observing Public Service Delivery to the poor;</a:t>
            </a:r>
            <a:endParaRPr lang="en-US" dirty="0"/>
          </a:p>
          <a:p>
            <a:pPr lvl="0"/>
            <a:r>
              <a:rPr lang="en-US" b="1" dirty="0"/>
              <a:t>Recommendation to improve their living standard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163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90582-8CAD-48BF-BEF2-A83DA8E3A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359FF3-93C8-4BE6-B319-E8D5BC16F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b="1" dirty="0"/>
              <a:t> Individual Presentation:  20 Marks</a:t>
            </a:r>
          </a:p>
          <a:p>
            <a:r>
              <a:rPr lang="en-US" b="1" dirty="0"/>
              <a:t> Each participant will get 10 minutes including Q/A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98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B65A3F-6BFD-4509-9E2A-A0B111A61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066191"/>
          </a:xfrm>
        </p:spPr>
        <p:txBody>
          <a:bodyPr>
            <a:normAutofit fontScale="90000"/>
          </a:bodyPr>
          <a:lstStyle/>
          <a:p>
            <a:pPr algn="ctr" fontAlgn="ctr"/>
            <a:r>
              <a:rPr lang="en-GB" b="1" dirty="0"/>
              <a:t>Module 03: Poverty Reduction and Rural Development</a:t>
            </a:r>
            <a:br>
              <a:rPr lang="en-US" dirty="0"/>
            </a:br>
            <a:r>
              <a:rPr lang="en-GB" b="1" dirty="0"/>
              <a:t>Module Management: </a:t>
            </a:r>
            <a:r>
              <a:rPr lang="en-GB" dirty="0"/>
              <a:t>BARD/RDA/BAPARD</a:t>
            </a:r>
            <a:br>
              <a:rPr lang="en-US" dirty="0"/>
            </a:br>
            <a:r>
              <a:rPr lang="en-GB" b="1" dirty="0"/>
              <a:t>Evaluation Method: </a:t>
            </a:r>
            <a:r>
              <a:rPr lang="en-GB" dirty="0"/>
              <a:t>Written Examination and Individual Conduct Assessment (The evaluation will be conducted by the CMT of the host organization)</a:t>
            </a:r>
            <a:br>
              <a:rPr lang="en-US" dirty="0"/>
            </a:br>
            <a:r>
              <a:rPr lang="en-GB" b="1" dirty="0"/>
              <a:t>Total Marks:</a:t>
            </a:r>
            <a:r>
              <a:rPr lang="en-GB" dirty="0"/>
              <a:t>25 (WE: 20, ICA:05)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21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908E91-B88F-427D-88FA-8EBA161F04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600" dirty="0"/>
              <a:t>Participants need to bring Sports dress to BARD/RDA/BAPARD</a:t>
            </a:r>
            <a:endParaRPr lang="en-US" sz="3600" dirty="0">
              <a:ea typeface="Calibri" panose="020F0502020204030204" pitchFamily="34" charset="0"/>
              <a:cs typeface="Vrinda" panose="01010600010101010101" pitchFamily="2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42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19A8C-1AB4-4005-BDC2-AEB054344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Module-4: Activities in the district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04ABC-6974-4A60-822E-ED87D00026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To know the Role of the District Development Coordination Committee (DDCC)</a:t>
            </a:r>
          </a:p>
          <a:p>
            <a:pPr lvl="0"/>
            <a:r>
              <a:rPr lang="en-US" dirty="0"/>
              <a:t>To know the functions of district-level public offices and visit one renowned cooperative society/NGO </a:t>
            </a:r>
          </a:p>
          <a:p>
            <a:pPr lvl="0"/>
            <a:r>
              <a:rPr lang="en-US" dirty="0"/>
              <a:t>To study the social Accountability Tools (APA, NIS, CC, GRS, RTI) at 5 Government offices at the District level. The participants will compare theoretical knowledge gained from training with the applications; </a:t>
            </a:r>
          </a:p>
          <a:p>
            <a:pPr lvl="0"/>
            <a:r>
              <a:rPr lang="en-US" dirty="0"/>
              <a:t>To observe and know the satisfaction of the service seekers;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8625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AABAB-2C29-46F6-BE02-31291799C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Activities in the </a:t>
            </a:r>
            <a:r>
              <a:rPr lang="en-US" b="1" dirty="0" err="1"/>
              <a:t>Upazila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E8CF7-EDFD-4B3B-A832-4BD4FD14F1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To know the functions of </a:t>
            </a:r>
            <a:r>
              <a:rPr lang="en-US" dirty="0" err="1"/>
              <a:t>Upazila</a:t>
            </a:r>
            <a:r>
              <a:rPr lang="en-US" dirty="0"/>
              <a:t> level public offices, special observation on Social Safety Net Program.</a:t>
            </a:r>
          </a:p>
          <a:p>
            <a:pPr lvl="0"/>
            <a:r>
              <a:rPr lang="en-US" dirty="0"/>
              <a:t> To know the application of social accountability tools in different offices in the </a:t>
            </a:r>
            <a:r>
              <a:rPr lang="en-US" dirty="0" err="1"/>
              <a:t>Upazila</a:t>
            </a:r>
            <a:r>
              <a:rPr lang="en-US" dirty="0"/>
              <a:t> </a:t>
            </a:r>
          </a:p>
          <a:p>
            <a:pPr lvl="0"/>
            <a:r>
              <a:rPr lang="en-US" dirty="0"/>
              <a:t> Visit one of the </a:t>
            </a:r>
            <a:r>
              <a:rPr lang="en-US" dirty="0" err="1"/>
              <a:t>Ashrayan</a:t>
            </a:r>
            <a:r>
              <a:rPr lang="en-US" dirty="0"/>
              <a:t> projects and know the living standard of the inhabitants; </a:t>
            </a:r>
          </a:p>
          <a:p>
            <a:r>
              <a:rPr lang="en-US" dirty="0"/>
              <a:t> Visit the local Government Institutions ( </a:t>
            </a:r>
            <a:r>
              <a:rPr lang="en-US" dirty="0" err="1"/>
              <a:t>Upazila</a:t>
            </a:r>
            <a:r>
              <a:rPr lang="en-US" dirty="0"/>
              <a:t> Parishad, , Union Parishad, UDC)</a:t>
            </a:r>
          </a:p>
        </p:txBody>
      </p:sp>
    </p:spTree>
    <p:extLst>
      <p:ext uri="{BB962C8B-B14F-4D97-AF65-F5344CB8AC3E}">
        <p14:creationId xmlns:p14="http://schemas.microsoft.com/office/powerpoint/2010/main" val="3586584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B2BF6D-C5E1-4A29-9DCF-A7C844E65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US" dirty="0"/>
            </a:br>
            <a:r>
              <a:rPr lang="en-US" dirty="0"/>
              <a:t>Evaluation: Group Report at BPATC</a:t>
            </a:r>
            <a:br>
              <a:rPr lang="en-US" dirty="0"/>
            </a:br>
            <a:r>
              <a:rPr lang="en-US" dirty="0"/>
              <a:t>Marks 20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0C540-6F7A-4A68-B62C-AF6853995B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 report should be analytical and well-articulated;</a:t>
            </a:r>
          </a:p>
          <a:p>
            <a:r>
              <a:rPr lang="en-US" sz="3200" dirty="0"/>
              <a:t> Should reflect national development priorities and strategies;</a:t>
            </a:r>
          </a:p>
          <a:p>
            <a:r>
              <a:rPr lang="en-US" sz="3200" dirty="0"/>
              <a:t>Words limit 1200-1500</a:t>
            </a:r>
          </a:p>
          <a:p>
            <a:r>
              <a:rPr lang="en-US" sz="3200" dirty="0"/>
              <a:t>Should submit to ERP and Hard copy </a:t>
            </a:r>
          </a:p>
        </p:txBody>
      </p:sp>
    </p:spTree>
    <p:extLst>
      <p:ext uri="{BB962C8B-B14F-4D97-AF65-F5344CB8AC3E}">
        <p14:creationId xmlns:p14="http://schemas.microsoft.com/office/powerpoint/2010/main" val="845125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38BB2F-5C36-4A4A-8E85-D17954A7C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Seek Support from District Administration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A5C6D-E8B6-49B8-9993-9227D31E89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Accommodation and food; </a:t>
            </a:r>
          </a:p>
          <a:p>
            <a:r>
              <a:rPr lang="en-US" dirty="0"/>
              <a:t> Transport;</a:t>
            </a:r>
          </a:p>
          <a:p>
            <a:r>
              <a:rPr lang="en-US" dirty="0"/>
              <a:t> Coordination with other departments;</a:t>
            </a:r>
          </a:p>
          <a:p>
            <a:r>
              <a:rPr lang="en-US" dirty="0"/>
              <a:t> Monitoring and supervision of their activities;</a:t>
            </a:r>
          </a:p>
          <a:p>
            <a:r>
              <a:rPr lang="en-US" dirty="0"/>
              <a:t> Signing learning diary;</a:t>
            </a:r>
          </a:p>
          <a:p>
            <a:r>
              <a:rPr lang="en-US" dirty="0"/>
              <a:t> Arrange presentation and evaluation according to the guideline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9716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0237F-1BBC-477E-BD2F-C9B2DBE4B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District Evaluation Committee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EBFFF-1C9E-4E94-9F86-D06EBA45F8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Deputy Commissioner				Chairperson </a:t>
            </a:r>
          </a:p>
          <a:p>
            <a:r>
              <a:rPr lang="en-US" dirty="0"/>
              <a:t> Superintendent of Police			Member </a:t>
            </a:r>
          </a:p>
          <a:p>
            <a:r>
              <a:rPr lang="en-US" dirty="0"/>
              <a:t> Deputy Director (Agriculture)			Member </a:t>
            </a:r>
          </a:p>
          <a:p>
            <a:r>
              <a:rPr lang="en-US" dirty="0"/>
              <a:t> District Livestock Officer 			Member 	</a:t>
            </a:r>
          </a:p>
          <a:p>
            <a:r>
              <a:rPr lang="en-US" dirty="0"/>
              <a:t> District Fisheries Officer			Member</a:t>
            </a:r>
          </a:p>
          <a:p>
            <a:r>
              <a:rPr lang="en-US" dirty="0"/>
              <a:t> ADC (General/Education)			Member Secretary </a:t>
            </a:r>
          </a:p>
        </p:txBody>
      </p:sp>
    </p:spTree>
    <p:extLst>
      <p:ext uri="{BB962C8B-B14F-4D97-AF65-F5344CB8AC3E}">
        <p14:creationId xmlns:p14="http://schemas.microsoft.com/office/powerpoint/2010/main" val="348987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85908-9546-44CC-9172-F648EF48B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997A0-0953-4EFE-A766-EC998A208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To know the attached institutions and districts; </a:t>
            </a:r>
            <a:endParaRPr lang="bn-IN" dirty="0"/>
          </a:p>
          <a:p>
            <a:r>
              <a:rPr lang="en-US" dirty="0"/>
              <a:t>To know the activities during the attachment of BARD, RDA, BAPARD, and District- </a:t>
            </a:r>
            <a:r>
              <a:rPr lang="en-US" dirty="0" err="1"/>
              <a:t>Upazila</a:t>
            </a:r>
            <a:r>
              <a:rPr lang="en-US" dirty="0"/>
              <a:t>; </a:t>
            </a:r>
          </a:p>
          <a:p>
            <a:r>
              <a:rPr lang="en-US" dirty="0"/>
              <a:t>To discuss the code of conduct during attachment; </a:t>
            </a:r>
          </a:p>
          <a:p>
            <a:r>
              <a:rPr lang="en-US" dirty="0"/>
              <a:t>To make aware of safety issues during attachment; </a:t>
            </a:r>
          </a:p>
          <a:p>
            <a:r>
              <a:rPr lang="en-US" dirty="0"/>
              <a:t>To make the best use of time  for making the attachment successful;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0041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1D531-237C-4EA6-BFC9-660F9A6D0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439"/>
            <a:ext cx="10515600" cy="1749713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sz="3600" b="1" dirty="0">
                <a:latin typeface="+mn-lt"/>
              </a:rPr>
              <a:t>District Level Evaluation: 30 ( GP-20, </a:t>
            </a:r>
            <a:r>
              <a:rPr lang="en-US" sz="3600" dirty="0">
                <a:latin typeface="+mn-lt"/>
              </a:rPr>
              <a:t> Attendance: 5, Individual Conduct assessment: 5) &amp; GR at BPATC-20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82B64D2-0BAC-4620-A2D2-C0340A3FD3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40695"/>
              </p:ext>
            </p:extLst>
          </p:nvPr>
        </p:nvGraphicFramePr>
        <p:xfrm>
          <a:off x="991518" y="2655065"/>
          <a:ext cx="10362284" cy="35082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2464">
                  <a:extLst>
                    <a:ext uri="{9D8B030D-6E8A-4147-A177-3AD203B41FA5}">
                      <a16:colId xmlns:a16="http://schemas.microsoft.com/office/drawing/2014/main" val="581271626"/>
                    </a:ext>
                  </a:extLst>
                </a:gridCol>
                <a:gridCol w="2027343">
                  <a:extLst>
                    <a:ext uri="{9D8B030D-6E8A-4147-A177-3AD203B41FA5}">
                      <a16:colId xmlns:a16="http://schemas.microsoft.com/office/drawing/2014/main" val="2826151962"/>
                    </a:ext>
                  </a:extLst>
                </a:gridCol>
                <a:gridCol w="1835219">
                  <a:extLst>
                    <a:ext uri="{9D8B030D-6E8A-4147-A177-3AD203B41FA5}">
                      <a16:colId xmlns:a16="http://schemas.microsoft.com/office/drawing/2014/main" val="1863046532"/>
                    </a:ext>
                  </a:extLst>
                </a:gridCol>
                <a:gridCol w="2032927">
                  <a:extLst>
                    <a:ext uri="{9D8B030D-6E8A-4147-A177-3AD203B41FA5}">
                      <a16:colId xmlns:a16="http://schemas.microsoft.com/office/drawing/2014/main" val="3082457877"/>
                    </a:ext>
                  </a:extLst>
                </a:gridCol>
                <a:gridCol w="2236220">
                  <a:extLst>
                    <a:ext uri="{9D8B030D-6E8A-4147-A177-3AD203B41FA5}">
                      <a16:colId xmlns:a16="http://schemas.microsoft.com/office/drawing/2014/main" val="3939534184"/>
                    </a:ext>
                  </a:extLst>
                </a:gridCol>
                <a:gridCol w="1118111">
                  <a:extLst>
                    <a:ext uri="{9D8B030D-6E8A-4147-A177-3AD203B41FA5}">
                      <a16:colId xmlns:a16="http://schemas.microsoft.com/office/drawing/2014/main" val="2819276345"/>
                    </a:ext>
                  </a:extLst>
                </a:gridCol>
              </a:tblGrid>
              <a:tr h="236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</a:rPr>
                        <a:t>Criteria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Vrinda" panose="01010600010101010101" pitchFamily="2" charset="0"/>
                        </a:rPr>
                        <a:t>Subject matter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</a:rPr>
                        <a:t>Critical Analysis  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1117600" algn="l"/>
                        </a:tabLst>
                        <a:defRPr/>
                      </a:pPr>
                      <a:r>
                        <a:rPr lang="en-US" sz="2400" dirty="0">
                          <a:effectLst/>
                        </a:rPr>
                        <a:t>Presentation skills and articulation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1117600" algn="l"/>
                        </a:tabLst>
                        <a:defRPr/>
                      </a:pPr>
                      <a:r>
                        <a:rPr lang="en-US" sz="2400" dirty="0">
                          <a:effectLst/>
                        </a:rPr>
                        <a:t>Time Management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</a:rPr>
                        <a:t>Q&amp;A 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9268305"/>
                  </a:ext>
                </a:extLst>
              </a:tr>
              <a:tr h="113973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>
                          <a:effectLst/>
                        </a:rPr>
                        <a:t>Marks 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Vrinda" panose="01010600010101010101" pitchFamily="2" charset="0"/>
                        </a:rPr>
                        <a:t>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Vrinda" panose="01010600010101010101" pitchFamily="2" charset="0"/>
                        </a:rPr>
                        <a:t>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Vrinda" panose="01010600010101010101" pitchFamily="2" charset="0"/>
                        </a:rPr>
                        <a:t>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>
                          <a:effectLst/>
                        </a:rPr>
                        <a:t>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1117600" algn="l"/>
                        </a:tabLst>
                      </a:pPr>
                      <a:r>
                        <a:rPr lang="en-US" sz="2400" dirty="0">
                          <a:effectLst/>
                        </a:rPr>
                        <a:t>2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5949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5398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5872B-132F-4808-8C60-CB02FB1840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Code of Conduct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62901-DA50-4725-8D32-2A1ADC3F4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Representing BPATC;</a:t>
            </a:r>
          </a:p>
          <a:p>
            <a:r>
              <a:rPr lang="en-US" dirty="0"/>
              <a:t> Follow the core values ( time management, punctuality, discipline,);</a:t>
            </a:r>
          </a:p>
          <a:p>
            <a:r>
              <a:rPr lang="en-US" dirty="0"/>
              <a:t>  Use formal dress and name badge; </a:t>
            </a:r>
          </a:p>
          <a:p>
            <a:r>
              <a:rPr lang="en-US" dirty="0"/>
              <a:t> Reflection of the training should be visible;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72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0425D-4AD5-43A8-BE29-9F88B6557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Safety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5A77D-70CA-4D3F-B70A-79B585066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Do not talk on the mobile phone beside the window of the bus;</a:t>
            </a:r>
          </a:p>
          <a:p>
            <a:r>
              <a:rPr lang="en-US" dirty="0"/>
              <a:t> Try to travel in the daylight;</a:t>
            </a:r>
          </a:p>
          <a:p>
            <a:r>
              <a:rPr lang="en-US" dirty="0"/>
              <a:t> Take care of your belongings during the journey; </a:t>
            </a:r>
          </a:p>
          <a:p>
            <a:r>
              <a:rPr lang="en-US" dirty="0"/>
              <a:t> Carry your ID card with you; </a:t>
            </a:r>
          </a:p>
          <a:p>
            <a:r>
              <a:rPr lang="en-US" dirty="0"/>
              <a:t> Avoid vulnerable transports like </a:t>
            </a:r>
            <a:r>
              <a:rPr lang="en-US" dirty="0" err="1"/>
              <a:t>Nasimon</a:t>
            </a:r>
            <a:r>
              <a:rPr lang="en-US" dirty="0"/>
              <a:t>, </a:t>
            </a:r>
            <a:r>
              <a:rPr lang="en-US" dirty="0" err="1"/>
              <a:t>Karimon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,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178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6E1CA-27BF-4C95-BA70-C6DA93353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54434"/>
            <a:ext cx="10515600" cy="2625189"/>
          </a:xfrm>
        </p:spPr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Thank You All 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15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01ACC-BFBD-4AD0-B7F2-36D5027C3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359"/>
          </a:xfrm>
        </p:spPr>
        <p:txBody>
          <a:bodyPr>
            <a:normAutofit/>
          </a:bodyPr>
          <a:lstStyle/>
          <a:p>
            <a:pPr algn="ctr"/>
            <a:r>
              <a:rPr lang="bn-IN" sz="3600" dirty="0">
                <a:latin typeface="Nikosh" panose="02000000000000000000" pitchFamily="2" charset="0"/>
                <a:cs typeface="Nikosh" panose="02000000000000000000" pitchFamily="2" charset="0"/>
              </a:rPr>
              <a:t>প্রথম ভাগ</a:t>
            </a:r>
            <a:r>
              <a:rPr lang="en-US" sz="3600" dirty="0">
                <a:latin typeface="Nikosh" panose="02000000000000000000" pitchFamily="2" charset="0"/>
                <a:cs typeface="Nikosh" panose="02000000000000000000" pitchFamily="2" charset="0"/>
              </a:rPr>
              <a:t>: </a:t>
            </a:r>
            <a:r>
              <a:rPr lang="bn-IN" sz="3600" dirty="0">
                <a:latin typeface="Nikosh" panose="02000000000000000000" pitchFamily="2" charset="0"/>
                <a:cs typeface="Nikosh" panose="02000000000000000000" pitchFamily="2" charset="0"/>
              </a:rPr>
              <a:t>সংযুক্তিকাল ও প্রতিষ্ঠান এবং জেলাসমূহ </a:t>
            </a:r>
            <a:endParaRPr lang="en-US" sz="3600" dirty="0">
              <a:latin typeface="Nikosh" panose="02000000000000000000" pitchFamily="2" charset="0"/>
              <a:cs typeface="Nikosh" panose="02000000000000000000" pitchFamily="2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4E9F076-C1D4-41E0-949B-5405D78C4F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7818600"/>
              </p:ext>
            </p:extLst>
          </p:nvPr>
        </p:nvGraphicFramePr>
        <p:xfrm>
          <a:off x="352540" y="1101687"/>
          <a:ext cx="11479575" cy="5793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1325">
                  <a:extLst>
                    <a:ext uri="{9D8B030D-6E8A-4147-A177-3AD203B41FA5}">
                      <a16:colId xmlns:a16="http://schemas.microsoft.com/office/drawing/2014/main" val="3772305895"/>
                    </a:ext>
                  </a:extLst>
                </a:gridCol>
                <a:gridCol w="7348250">
                  <a:extLst>
                    <a:ext uri="{9D8B030D-6E8A-4147-A177-3AD203B41FA5}">
                      <a16:colId xmlns:a16="http://schemas.microsoft.com/office/drawing/2014/main" val="3155050783"/>
                    </a:ext>
                  </a:extLst>
                </a:gridCol>
              </a:tblGrid>
              <a:tr h="5453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BD" sz="3200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০২</a:t>
                      </a:r>
                      <a:r>
                        <a:rPr lang="en-US" sz="3200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-</a:t>
                      </a:r>
                      <a:r>
                        <a:rPr lang="bn-BD" sz="3200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০৬ জুলাই ২০২৩ </a:t>
                      </a:r>
                      <a:endParaRPr lang="bn-IN" sz="3200" kern="1200" dirty="0">
                        <a:solidFill>
                          <a:srgbClr val="FFFF00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রিপোর্টিংঃ  ১ জুলাই সন্ধ্যা ৭টা </a:t>
                      </a:r>
                      <a:endParaRPr lang="en-US" sz="3200" dirty="0">
                        <a:solidFill>
                          <a:srgbClr val="FFFF00"/>
                        </a:solidFill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dirty="0">
                          <a:latin typeface="Nikosh" panose="02000000000000000000" pitchFamily="2" charset="0"/>
                          <a:cs typeface="Nikosh" panose="02000000000000000000" pitchFamily="2" charset="0"/>
                        </a:rPr>
                        <a:t>সংযুক্তিকাল  </a:t>
                      </a:r>
                      <a:r>
                        <a:rPr lang="bn-IN" sz="3200" b="1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০৯</a:t>
                      </a:r>
                      <a:r>
                        <a:rPr lang="en-US" sz="3200" b="1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-</a:t>
                      </a:r>
                      <a:r>
                        <a:rPr lang="bn-IN" sz="3200" b="1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২০ জুলাই ২০২৩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রিপোর্টিংঃ  ৮ জুলাই সন্ধ্যা ৭টা</a:t>
                      </a:r>
                      <a:endParaRPr lang="en-US" sz="32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347880"/>
                  </a:ext>
                </a:extLst>
              </a:tr>
              <a:tr h="1116419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বার্ড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কুমিল্লা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(১০০ জন) </a:t>
                      </a: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আফরিন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০১৭১৭১৮৭৭০৬</a:t>
                      </a:r>
                      <a:endParaRPr lang="en-US" sz="28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n-BD" sz="32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কুমিল্লা, ব্রাহ্মণবাড়িয়া, নোয়াখালী, লক্ষ্মীপুর, বান্দরবান, খাগড়াছড়ি, সিলেট, হবিগঞ্জ, শেরপুর, কিশোরগঞ্জ, </a:t>
                      </a:r>
                      <a:endParaRPr lang="en-US" sz="32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8547235"/>
                  </a:ext>
                </a:extLst>
              </a:tr>
              <a:tr h="1626781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আরডিএ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বগুড়া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(১২১ জন)</a:t>
                      </a: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তানভির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০১৭২৩৫০৮০৩৯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endParaRPr lang="en-US" sz="28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n-BD" sz="32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ময়মনসিংহ, জামালপুর, রংপুর, মানিকগঞ্জ, সিরাজগঞ্জ, বগুড়া, নাটোর, চাঁপাইনবাবগঞ্জ, পঞ্চগড়, লালমনিরহাট, গাইবান্ধা, টাঙ্গাইল, </a:t>
                      </a:r>
                      <a:endParaRPr lang="en-US" sz="32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238707"/>
                  </a:ext>
                </a:extLst>
              </a:tr>
              <a:tr h="1116419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বাপার্ড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গোপালগঞ্জ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(৮১ জন)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মোজাম্মেল, 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০১৭১৬৪৮১৭১৮</a:t>
                      </a:r>
                      <a:endParaRPr lang="en-US" sz="28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n-BD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শরিয়তপুর, রাজবাড়ী, গোপালগঞ্জ, যশোর, মেহেরপুর, মাগুরা, বাগেরহাট, ভোলা, </a:t>
                      </a:r>
                      <a:endParaRPr lang="bn-IN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ikosh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যোগাযোগঃ সংশ্লিষ্ট জেলার এনডিসি </a:t>
                      </a:r>
                      <a:endParaRPr lang="en-US" sz="3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3848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658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01ACC-BFBD-4AD0-B7F2-36D5027C3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359"/>
          </a:xfrm>
        </p:spPr>
        <p:txBody>
          <a:bodyPr>
            <a:normAutofit/>
          </a:bodyPr>
          <a:lstStyle/>
          <a:p>
            <a:pPr algn="ctr"/>
            <a:r>
              <a:rPr lang="bn-IN" sz="3600" dirty="0">
                <a:latin typeface="Nikosh" panose="02000000000000000000" pitchFamily="2" charset="0"/>
                <a:cs typeface="Nikosh" panose="02000000000000000000" pitchFamily="2" charset="0"/>
              </a:rPr>
              <a:t>দ্বিতীয় ভাগ</a:t>
            </a:r>
            <a:r>
              <a:rPr lang="en-US" sz="3600" dirty="0">
                <a:latin typeface="Nikosh" panose="02000000000000000000" pitchFamily="2" charset="0"/>
                <a:cs typeface="Nikosh" panose="02000000000000000000" pitchFamily="2" charset="0"/>
              </a:rPr>
              <a:t>: </a:t>
            </a:r>
            <a:r>
              <a:rPr lang="bn-IN" sz="3600" dirty="0">
                <a:latin typeface="Nikosh" panose="02000000000000000000" pitchFamily="2" charset="0"/>
                <a:cs typeface="Nikosh" panose="02000000000000000000" pitchFamily="2" charset="0"/>
              </a:rPr>
              <a:t>সংযুক্তিকাল ও প্রতিষ্ঠান এবং জেলাসমূহ </a:t>
            </a:r>
            <a:endParaRPr lang="en-US" sz="3600" dirty="0">
              <a:latin typeface="Nikosh" panose="02000000000000000000" pitchFamily="2" charset="0"/>
              <a:cs typeface="Nikosh" panose="02000000000000000000" pitchFamily="2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4E9F076-C1D4-41E0-949B-5405D78C4F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715825"/>
              </p:ext>
            </p:extLst>
          </p:nvPr>
        </p:nvGraphicFramePr>
        <p:xfrm>
          <a:off x="352540" y="1101687"/>
          <a:ext cx="11479575" cy="5668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9460">
                  <a:extLst>
                    <a:ext uri="{9D8B030D-6E8A-4147-A177-3AD203B41FA5}">
                      <a16:colId xmlns:a16="http://schemas.microsoft.com/office/drawing/2014/main" val="3772305895"/>
                    </a:ext>
                  </a:extLst>
                </a:gridCol>
                <a:gridCol w="7260115">
                  <a:extLst>
                    <a:ext uri="{9D8B030D-6E8A-4147-A177-3AD203B41FA5}">
                      <a16:colId xmlns:a16="http://schemas.microsoft.com/office/drawing/2014/main" val="3155050783"/>
                    </a:ext>
                  </a:extLst>
                </a:gridCol>
              </a:tblGrid>
              <a:tr h="146250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১৬-২০</a:t>
                      </a:r>
                      <a:r>
                        <a:rPr lang="bn-BD" sz="3200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জুলাই ২০২৩ </a:t>
                      </a:r>
                      <a:endParaRPr lang="bn-IN" sz="3200" kern="1200" dirty="0">
                        <a:solidFill>
                          <a:schemeClr val="bg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kern="1200" dirty="0">
                          <a:solidFill>
                            <a:schemeClr val="bg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রিপোর্টিংঃ  ১৫ জুলাই সন্ধ্যা ৭টা </a:t>
                      </a:r>
                      <a:endParaRPr lang="en-US" sz="32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dirty="0">
                          <a:solidFill>
                            <a:srgbClr val="FFFF00"/>
                          </a:solidFill>
                          <a:latin typeface="Nikosh" panose="02000000000000000000" pitchFamily="2" charset="0"/>
                          <a:cs typeface="Nikosh" panose="02000000000000000000" pitchFamily="2" charset="0"/>
                        </a:rPr>
                        <a:t>সংযুক্তিকাল  </a:t>
                      </a:r>
                      <a:r>
                        <a:rPr lang="bn-IN" sz="3200" b="1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০২-১৩ জুলাই ২০২৩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3200" kern="1200" dirty="0">
                          <a:solidFill>
                            <a:srgbClr val="FFFF00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রিপোর্টিংঃ  ১ জুলাই সন্ধ্যা ৭টা</a:t>
                      </a:r>
                      <a:endParaRPr lang="en-US" sz="3200" dirty="0">
                        <a:solidFill>
                          <a:srgbClr val="FFFF00"/>
                        </a:solidFill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7347880"/>
                  </a:ext>
                </a:extLst>
              </a:tr>
              <a:tr h="1233091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বার্ড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কুমিল্লা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(১০০ জন) </a:t>
                      </a: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আফরিন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০১৭১৭১৮৭৭০৬</a:t>
                      </a:r>
                      <a:endParaRPr lang="en-US" sz="28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n-BD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ফেনী, রাঙ্গামাটি, চাঁদপুর, চট্টগ্রাম, কক্সবাজার, মৌলভীবাজার, সুনামগঞ্জ, নেত্রকোণা, নরসিংদী, মুন্সিগঞ্জ, ফরিদপুর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8547235"/>
                  </a:ext>
                </a:extLst>
              </a:tr>
              <a:tr h="1462503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আরডিএ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বগুড়া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(১২০ জন)</a:t>
                      </a: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তানভির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০১৭২৩৫০৮০৩৯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n-BD" sz="2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পাবনা, রাজশাহী, জয়পুরহাট, নওগাঁ, মাদারীপুর, কুষ্টিয়া, খুলনা, ঝিনাইদহ, দিনাজপুর, নীলফামারী, ঠাকুরগাঁও, কুড়িগ্রাম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2238707"/>
                  </a:ext>
                </a:extLst>
              </a:tr>
              <a:tr h="1233091">
                <a:tc>
                  <a:txBody>
                    <a:bodyPr/>
                    <a:lstStyle/>
                    <a:p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বাপার্ড</a:t>
                      </a:r>
                      <a:r>
                        <a:rPr lang="en-US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, </a:t>
                      </a:r>
                      <a:r>
                        <a:rPr lang="bn-BD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গোপালগঞ্জ</a:t>
                      </a: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(৮০ জন)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জনাব মোজাম্মেল, উপপরিচালক</a:t>
                      </a:r>
                      <a:endParaRPr lang="en-US" sz="2800" kern="1200" dirty="0">
                        <a:solidFill>
                          <a:schemeClr val="dk1"/>
                        </a:solidFill>
                        <a:effectLst/>
                        <a:latin typeface="Nikosh" panose="02000000000000000000" pitchFamily="2" charset="0"/>
                        <a:ea typeface="+mn-ea"/>
                        <a:cs typeface="Nikosh" panose="02000000000000000000" pitchFamily="2" charset="0"/>
                      </a:endParaRPr>
                    </a:p>
                    <a:p>
                      <a:r>
                        <a:rPr lang="bn-IN" sz="2800" kern="1200" dirty="0">
                          <a:solidFill>
                            <a:schemeClr val="dk1"/>
                          </a:solidFill>
                          <a:effectLst/>
                          <a:latin typeface="Nikosh" panose="02000000000000000000" pitchFamily="2" charset="0"/>
                          <a:ea typeface="+mn-ea"/>
                          <a:cs typeface="Nikosh" panose="02000000000000000000" pitchFamily="2" charset="0"/>
                        </a:rPr>
                        <a:t> ০১৭১৬৪৮১৭১৮</a:t>
                      </a:r>
                      <a:endParaRPr lang="en-US" sz="2800" dirty="0">
                        <a:latin typeface="Nikosh" panose="02000000000000000000" pitchFamily="2" charset="0"/>
                        <a:cs typeface="Nikosh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n-BD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পটুয়াখালী, বরিশাল, বরগুনা, সাতক্ষীরা, নড়াইল, ঝালকাঠি, পিরোজপুর, চুয়াডাঙ্গা, 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Nikosh" panose="02000000000000000000" pitchFamily="2" charset="0"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bn-IN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Nikosh" panose="02000000000000000000" pitchFamily="2" charset="0"/>
                        </a:rPr>
                        <a:t>যোগাযোগঃ সংশ্লিষ্ট জেলার এনডিসি 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13848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9441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B2369-6C41-46B2-8DED-2F39C8762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bn-BD" sz="3200" dirty="0">
                <a:latin typeface="Nikosh" panose="02000000000000000000" pitchFamily="2" charset="0"/>
                <a:cs typeface="Nikosh" panose="02000000000000000000" pitchFamily="2" charset="0"/>
              </a:rPr>
              <a:t>গবেষণার জন্য </a:t>
            </a:r>
            <a:r>
              <a:rPr lang="en-US" dirty="0">
                <a:latin typeface="Nikosh" panose="02000000000000000000" pitchFamily="2" charset="0"/>
                <a:cs typeface="Nikosh" panose="02000000000000000000" pitchFamily="2" charset="0"/>
              </a:rPr>
              <a:t>Study Area</a:t>
            </a:r>
            <a:r>
              <a:rPr lang="bn-BD" sz="3200" dirty="0">
                <a:latin typeface="Nikosh" panose="02000000000000000000" pitchFamily="2" charset="0"/>
                <a:cs typeface="Nikosh" panose="02000000000000000000" pitchFamily="2" charset="0"/>
              </a:rPr>
              <a:t> হতে তথ্য সংগ্রহ</a:t>
            </a:r>
            <a:endParaRPr lang="bn-IN" sz="3200" dirty="0">
              <a:latin typeface="Nikosh" panose="02000000000000000000" pitchFamily="2" charset="0"/>
              <a:cs typeface="Nikosh" panose="02000000000000000000" pitchFamily="2" charset="0"/>
            </a:endParaRPr>
          </a:p>
          <a:p>
            <a:pPr marL="0" indent="0" algn="ctr">
              <a:buNone/>
            </a:pPr>
            <a:r>
              <a:rPr lang="bn-IN" sz="3200" dirty="0">
                <a:latin typeface="Nikosh" panose="02000000000000000000" pitchFamily="2" charset="0"/>
                <a:cs typeface="Nikosh" panose="02000000000000000000" pitchFamily="2" charset="0"/>
              </a:rPr>
              <a:t>২৩-২৫ জুলাই ২০২৩</a:t>
            </a:r>
            <a:endParaRPr lang="en-US" sz="3200" dirty="0">
              <a:latin typeface="Nikosh" panose="02000000000000000000" pitchFamily="2" charset="0"/>
              <a:cs typeface="Nikosh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234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C7596-8485-454F-BB79-8369E22EC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Module-01B: (Bangladesh at a Glance: History and Culture), Marks: 25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58B10-B7C3-435C-95CB-02CEF54ED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638" y="1792575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 You have to prepare individual reports on potential aspects/sectors of the visiting districts (Special Emphasis on Tourism and  District Branding); </a:t>
            </a:r>
          </a:p>
          <a:p>
            <a:r>
              <a:rPr lang="en-US" dirty="0"/>
              <a:t> Why are the sector/s the most potential aspect/sector?</a:t>
            </a:r>
          </a:p>
          <a:p>
            <a:r>
              <a:rPr lang="en-US" dirty="0"/>
              <a:t>The strengths and weaknesses of the district’s most potential aspect/sector? </a:t>
            </a:r>
          </a:p>
          <a:p>
            <a:r>
              <a:rPr lang="en-US" dirty="0"/>
              <a:t>  You will prepare an action plan to exploit the strengths and address identified weaknesses.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30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CA21D-2F73-41D8-9B33-F13ECBABE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Format of Action Plan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EADE923-9A20-41FC-81B3-FAE6EFE99E9B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465243" y="2126255"/>
          <a:ext cx="9518574" cy="4147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881">
                  <a:extLst>
                    <a:ext uri="{9D8B030D-6E8A-4147-A177-3AD203B41FA5}">
                      <a16:colId xmlns:a16="http://schemas.microsoft.com/office/drawing/2014/main" val="1010774657"/>
                    </a:ext>
                  </a:extLst>
                </a:gridCol>
                <a:gridCol w="3158626">
                  <a:extLst>
                    <a:ext uri="{9D8B030D-6E8A-4147-A177-3AD203B41FA5}">
                      <a16:colId xmlns:a16="http://schemas.microsoft.com/office/drawing/2014/main" val="4175017594"/>
                    </a:ext>
                  </a:extLst>
                </a:gridCol>
                <a:gridCol w="3290785">
                  <a:extLst>
                    <a:ext uri="{9D8B030D-6E8A-4147-A177-3AD203B41FA5}">
                      <a16:colId xmlns:a16="http://schemas.microsoft.com/office/drawing/2014/main" val="2731301906"/>
                    </a:ext>
                  </a:extLst>
                </a:gridCol>
                <a:gridCol w="2342282">
                  <a:extLst>
                    <a:ext uri="{9D8B030D-6E8A-4147-A177-3AD203B41FA5}">
                      <a16:colId xmlns:a16="http://schemas.microsoft.com/office/drawing/2014/main" val="1828695628"/>
                    </a:ext>
                  </a:extLst>
                </a:gridCol>
              </a:tblGrid>
              <a:tr h="6206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effectLst/>
                        </a:rPr>
                        <a:t>Sl</a:t>
                      </a:r>
                      <a:r>
                        <a:rPr lang="en-US" sz="2800" dirty="0">
                          <a:effectLst/>
                        </a:rPr>
                        <a:t> no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Action (What to be done)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Role (who is to do)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Time frame (duration)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6159604"/>
                  </a:ext>
                </a:extLst>
              </a:tr>
              <a:tr h="6206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1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933314"/>
                  </a:ext>
                </a:extLst>
              </a:tr>
              <a:tr h="6206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2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632759"/>
                  </a:ext>
                </a:extLst>
              </a:tr>
              <a:tr h="6206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3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800" dirty="0">
                        <a:effectLst/>
                        <a:latin typeface="Calibri" panose="020F0502020204030204" pitchFamily="34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2883"/>
                  </a:ext>
                </a:extLst>
              </a:tr>
              <a:tr h="6206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4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36064"/>
                  </a:ext>
                </a:extLst>
              </a:tr>
              <a:tr h="62061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highlight>
                            <a:srgbClr val="000000"/>
                          </a:highlight>
                        </a:rPr>
                        <a:t>5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 </a:t>
                      </a:r>
                      <a:endParaRPr lang="en-US" sz="2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 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Vrinda" panose="01010600010101010101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4731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4408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4C2F5-6746-47B5-8E1A-117D1DDA4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Guidance Note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87741-2DA7-4C8E-A6CA-D07A8D9ED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Please prepare your Report within 500-700 words and submit the hard copy in the course office and also in the ERP.</a:t>
            </a:r>
          </a:p>
          <a:p>
            <a:r>
              <a:rPr lang="en-US" dirty="0"/>
              <a:t> Support your answer/logic with relevant information and/or specific examples. </a:t>
            </a:r>
          </a:p>
          <a:p>
            <a:r>
              <a:rPr lang="en-US" dirty="0"/>
              <a:t>You are advised not to copy others’ ideas;</a:t>
            </a:r>
          </a:p>
          <a:p>
            <a:r>
              <a:rPr lang="en-US" dirty="0"/>
              <a:t>  Follow the evaluation policy of the FTC</a:t>
            </a:r>
            <a:endParaRPr lang="bn-IN" dirty="0"/>
          </a:p>
          <a:p>
            <a:pPr marL="0" indent="0">
              <a:buNone/>
            </a:pPr>
            <a:endParaRPr lang="bn-IN" dirty="0"/>
          </a:p>
          <a:p>
            <a:r>
              <a:rPr lang="en-US" dirty="0">
                <a:solidFill>
                  <a:srgbClr val="C00000"/>
                </a:solidFill>
              </a:rPr>
              <a:t>Date of Submission: 27 July 2023, 5 PM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396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F1F37-6F8C-412A-925B-DA3C6EC37D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Module-2: Village Study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8D7348-E32A-458D-BC9E-03520F6B5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6096" y="1825625"/>
            <a:ext cx="10637704" cy="3660775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Disadvantaged Citizens Visit (DCV)</a:t>
            </a:r>
          </a:p>
          <a:p>
            <a:pPr lvl="0"/>
            <a:r>
              <a:rPr lang="en-US" dirty="0"/>
              <a:t>To internalize the problems of Disadvantaged citizens;</a:t>
            </a:r>
          </a:p>
          <a:p>
            <a:pPr lvl="0"/>
            <a:r>
              <a:rPr lang="en-US" dirty="0"/>
              <a:t> Initiatives to solve at least one or two of their problems with the local authority;</a:t>
            </a:r>
          </a:p>
        </p:txBody>
      </p:sp>
    </p:spTree>
    <p:extLst>
      <p:ext uri="{BB962C8B-B14F-4D97-AF65-F5344CB8AC3E}">
        <p14:creationId xmlns:p14="http://schemas.microsoft.com/office/powerpoint/2010/main" val="1698253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1206</Words>
  <Application>Microsoft Office PowerPoint</Application>
  <PresentationFormat>Widescreen</PresentationFormat>
  <Paragraphs>151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Nikosh</vt:lpstr>
      <vt:lpstr>Times New Roman</vt:lpstr>
      <vt:lpstr>Vrinda</vt:lpstr>
      <vt:lpstr>Office Theme</vt:lpstr>
      <vt:lpstr> Briefing on Attachment of 75th FTC</vt:lpstr>
      <vt:lpstr>Objectives</vt:lpstr>
      <vt:lpstr>প্রথম ভাগ: সংযুক্তিকাল ও প্রতিষ্ঠান এবং জেলাসমূহ </vt:lpstr>
      <vt:lpstr>দ্বিতীয় ভাগ: সংযুক্তিকাল ও প্রতিষ্ঠান এবং জেলাসমূহ </vt:lpstr>
      <vt:lpstr>PowerPoint Presentation</vt:lpstr>
      <vt:lpstr>Module-01B: (Bangladesh at a Glance: History and Culture), Marks: 25</vt:lpstr>
      <vt:lpstr>Format of Action Plan</vt:lpstr>
      <vt:lpstr>Guidance Note</vt:lpstr>
      <vt:lpstr>Module-2: Village Study</vt:lpstr>
      <vt:lpstr>Participants’  Responsibilities under DCV  </vt:lpstr>
      <vt:lpstr>Participants’ Responsibilities ( cont’d)</vt:lpstr>
      <vt:lpstr>Evaluation</vt:lpstr>
      <vt:lpstr>Module 03: Poverty Reduction and Rural Development Module Management: BARD/RDA/BAPARD Evaluation Method: Written Examination and Individual Conduct Assessment (The evaluation will be conducted by the CMT of the host organization) Total Marks:25 (WE: 20, ICA:05) </vt:lpstr>
      <vt:lpstr>PowerPoint Presentation</vt:lpstr>
      <vt:lpstr>Module-4: Activities in the district </vt:lpstr>
      <vt:lpstr>Activities in the Upazila </vt:lpstr>
      <vt:lpstr> Evaluation: Group Report at BPATC Marks 20 </vt:lpstr>
      <vt:lpstr>Seek Support from District Administration </vt:lpstr>
      <vt:lpstr>District Evaluation Committee</vt:lpstr>
      <vt:lpstr>   District Level Evaluation: 30 ( GP-20,  Attendance: 5, Individual Conduct assessment: 5) &amp; GR at BPATC-20  </vt:lpstr>
      <vt:lpstr>Code of Conduct</vt:lpstr>
      <vt:lpstr>Safety Issues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this Workshop on Field Attachment of 73rd FTC</dc:title>
  <dc:creator>Faculty</dc:creator>
  <cp:lastModifiedBy>Faculty</cp:lastModifiedBy>
  <cp:revision>199</cp:revision>
  <cp:lastPrinted>2023-06-15T05:08:32Z</cp:lastPrinted>
  <dcterms:created xsi:type="dcterms:W3CDTF">2022-05-19T00:30:25Z</dcterms:created>
  <dcterms:modified xsi:type="dcterms:W3CDTF">2023-06-26T04:31:55Z</dcterms:modified>
</cp:coreProperties>
</file>